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341435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65934-DF1F-494D-8F59-9A9FE1C579BF}"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9902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316336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288770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26977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F65934-DF1F-494D-8F59-9A9FE1C579BF}"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23589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F65934-DF1F-494D-8F59-9A9FE1C579BF}" type="datetimeFigureOut">
              <a:rPr lang="en-US" smtClean="0"/>
              <a:t>5/14/2020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198244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89038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00497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8056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65934-DF1F-494D-8F59-9A9FE1C579BF}"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0277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F65934-DF1F-494D-8F59-9A9FE1C579BF}"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37487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F65934-DF1F-494D-8F59-9A9FE1C579BF}"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301324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F65934-DF1F-494D-8F59-9A9FE1C579BF}"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28844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65934-DF1F-494D-8F59-9A9FE1C579BF}"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135201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65934-DF1F-494D-8F59-9A9FE1C579BF}"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366207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65934-DF1F-494D-8F59-9A9FE1C579BF}"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21168F-BF42-4FB4-87EA-3836FD0AB066}" type="slidenum">
              <a:rPr lang="en-US" smtClean="0"/>
              <a:t>‹#›</a:t>
            </a:fld>
            <a:endParaRPr lang="en-US"/>
          </a:p>
        </p:txBody>
      </p:sp>
    </p:spTree>
    <p:extLst>
      <p:ext uri="{BB962C8B-B14F-4D97-AF65-F5344CB8AC3E}">
        <p14:creationId xmlns:p14="http://schemas.microsoft.com/office/powerpoint/2010/main" val="402982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3F65934-DF1F-494D-8F59-9A9FE1C579BF}" type="datetimeFigureOut">
              <a:rPr lang="en-US" smtClean="0"/>
              <a:t>5/14/2020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D21168F-BF42-4FB4-87EA-3836FD0AB066}" type="slidenum">
              <a:rPr lang="en-US" smtClean="0"/>
              <a:t>‹#›</a:t>
            </a:fld>
            <a:endParaRPr lang="en-US"/>
          </a:p>
        </p:txBody>
      </p:sp>
    </p:spTree>
    <p:extLst>
      <p:ext uri="{BB962C8B-B14F-4D97-AF65-F5344CB8AC3E}">
        <p14:creationId xmlns:p14="http://schemas.microsoft.com/office/powerpoint/2010/main" val="273718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НАСТАВА НА ДАЉИНУ</a:t>
            </a:r>
            <a:br>
              <a:rPr lang="sr-Cyrl-RS" dirty="0" smtClean="0"/>
            </a:br>
            <a:r>
              <a:rPr lang="sr-Cyrl-RS" dirty="0" smtClean="0"/>
              <a:t>Средња школа Мали Зворник</a:t>
            </a:r>
            <a:endParaRPr lang="en-US" dirty="0"/>
          </a:p>
        </p:txBody>
      </p:sp>
      <p:sp>
        <p:nvSpPr>
          <p:cNvPr id="3" name="Subtitle 2"/>
          <p:cNvSpPr>
            <a:spLocks noGrp="1"/>
          </p:cNvSpPr>
          <p:nvPr>
            <p:ph type="subTitle" idx="1"/>
          </p:nvPr>
        </p:nvSpPr>
        <p:spPr>
          <a:xfrm>
            <a:off x="1154955" y="4777379"/>
            <a:ext cx="8825658" cy="1134023"/>
          </a:xfrm>
        </p:spPr>
        <p:txBody>
          <a:bodyPr>
            <a:normAutofit lnSpcReduction="10000"/>
          </a:bodyPr>
          <a:lstStyle/>
          <a:p>
            <a:r>
              <a:rPr lang="sr-Cyrl-RS" dirty="0" smtClean="0"/>
              <a:t>Предмет: Математика</a:t>
            </a:r>
            <a:endParaRPr lang="sr-Latn-RS" dirty="0" smtClean="0"/>
          </a:p>
          <a:p>
            <a:r>
              <a:rPr lang="sr-Cyrl-RS" dirty="0" smtClean="0"/>
              <a:t>РАЗРЕД: </a:t>
            </a:r>
            <a:r>
              <a:rPr lang="sr-Latn-RS" smtClean="0"/>
              <a:t>i-6</a:t>
            </a:r>
            <a:endParaRPr lang="sr-Cyrl-RS" dirty="0" smtClean="0"/>
          </a:p>
          <a:p>
            <a:r>
              <a:rPr lang="sr-Cyrl-RS" dirty="0" smtClean="0"/>
              <a:t>Професор: Александра зекић</a:t>
            </a:r>
          </a:p>
          <a:p>
            <a:endParaRPr lang="en-US" dirty="0"/>
          </a:p>
        </p:txBody>
      </p:sp>
    </p:spTree>
    <p:extLst>
      <p:ext uri="{BB962C8B-B14F-4D97-AF65-F5344CB8AC3E}">
        <p14:creationId xmlns:p14="http://schemas.microsoft.com/office/powerpoint/2010/main" val="192517593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745" y="3536564"/>
            <a:ext cx="8761413" cy="706964"/>
          </a:xfrm>
        </p:spPr>
        <p:txBody>
          <a:bodyPr/>
          <a:lstStyle/>
          <a:p>
            <a:pPr algn="ctr"/>
            <a:r>
              <a:rPr lang="sr-Cyrl-RS" b="1" dirty="0" smtClean="0">
                <a:solidFill>
                  <a:schemeClr val="tx1"/>
                </a:solidFill>
                <a:effectLst>
                  <a:outerShdw blurRad="38100" dist="38100" dir="2700000" algn="tl">
                    <a:srgbClr val="000000">
                      <a:alpha val="43137"/>
                    </a:srgbClr>
                  </a:outerShdw>
                </a:effectLst>
              </a:rPr>
              <a:t>ХВАЛА НА ПАЖЊИ!</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942663"/>
      </p:ext>
    </p:extLst>
  </p:cSld>
  <p:clrMapOvr>
    <a:masterClrMapping/>
  </p:clrMapOvr>
  <p:transition spd="slow">
    <p:randomBar dir="vert"/>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Почетак наставе</a:t>
            </a:r>
            <a:endParaRPr lang="en-US" dirty="0"/>
          </a:p>
        </p:txBody>
      </p:sp>
      <p:sp>
        <p:nvSpPr>
          <p:cNvPr id="3" name="Content Placeholder 2"/>
          <p:cNvSpPr>
            <a:spLocks noGrp="1"/>
          </p:cNvSpPr>
          <p:nvPr>
            <p:ph idx="1"/>
          </p:nvPr>
        </p:nvSpPr>
        <p:spPr>
          <a:xfrm>
            <a:off x="1154954" y="2603500"/>
            <a:ext cx="8825659" cy="4254500"/>
          </a:xfrm>
        </p:spPr>
        <p:txBody>
          <a:bodyPr/>
          <a:lstStyle/>
          <a:p>
            <a:r>
              <a:rPr lang="sr-Cyrl-RS" dirty="0" smtClean="0"/>
              <a:t>Са наставом почињемо у тачном временском термину као и у школи.</a:t>
            </a:r>
          </a:p>
          <a:p>
            <a:r>
              <a:rPr lang="sr-Cyrl-RS" dirty="0" smtClean="0"/>
              <a:t>Професор поздравља ученике, а затим ученици </a:t>
            </a:r>
            <a:r>
              <a:rPr lang="en-US" dirty="0" smtClean="0"/>
              <a:t>o</a:t>
            </a:r>
            <a:r>
              <a:rPr lang="sr-Cyrl-RS" dirty="0" smtClean="0"/>
              <a:t>тпоздравом показују своје присуство на настави</a:t>
            </a:r>
            <a:r>
              <a:rPr lang="en-US" dirty="0" smtClean="0"/>
              <a:t>.</a:t>
            </a:r>
            <a:endParaRPr lang="en-US" dirty="0"/>
          </a:p>
        </p:txBody>
      </p:sp>
      <p:pic>
        <p:nvPicPr>
          <p:cNvPr id="4" name="Picture 3"/>
          <p:cNvPicPr>
            <a:picLocks noChangeAspect="1"/>
          </p:cNvPicPr>
          <p:nvPr/>
        </p:nvPicPr>
        <p:blipFill>
          <a:blip r:embed="rId2"/>
          <a:stretch>
            <a:fillRect/>
          </a:stretch>
        </p:blipFill>
        <p:spPr>
          <a:xfrm>
            <a:off x="1300766" y="4056845"/>
            <a:ext cx="7920507" cy="2801155"/>
          </a:xfrm>
          <a:prstGeom prst="rect">
            <a:avLst/>
          </a:prstGeom>
        </p:spPr>
      </p:pic>
    </p:spTree>
    <p:extLst>
      <p:ext uri="{BB962C8B-B14F-4D97-AF65-F5344CB8AC3E}">
        <p14:creationId xmlns:p14="http://schemas.microsoft.com/office/powerpoint/2010/main" val="41741655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Ток наставе</a:t>
            </a:r>
            <a:endParaRPr lang="en-US" dirty="0"/>
          </a:p>
        </p:txBody>
      </p:sp>
      <p:sp>
        <p:nvSpPr>
          <p:cNvPr id="3" name="Content Placeholder 2"/>
          <p:cNvSpPr>
            <a:spLocks noGrp="1"/>
          </p:cNvSpPr>
          <p:nvPr>
            <p:ph idx="1"/>
          </p:nvPr>
        </p:nvSpPr>
        <p:spPr>
          <a:xfrm>
            <a:off x="1154954" y="2603499"/>
            <a:ext cx="8825659" cy="4054877"/>
          </a:xfrm>
        </p:spPr>
        <p:txBody>
          <a:bodyPr/>
          <a:lstStyle/>
          <a:p>
            <a:r>
              <a:rPr lang="sr-Cyrl-RS" dirty="0" smtClean="0"/>
              <a:t>Након уводних 5 минута које користим да прегледам да ли су сви ученици присутни, следи подела материјала у ПДФ формату.</a:t>
            </a:r>
          </a:p>
          <a:p>
            <a:r>
              <a:rPr lang="sr-Cyrl-RS" dirty="0" smtClean="0"/>
              <a:t>У пдф формату се налази неопходна теорија из лекције, решени примери за ту област као и поставке задатака које ученици треба да заврше у току часа и за домаћи.Ученици не преписују још увек ништа у своје свеске осим наслова лекције.</a:t>
            </a:r>
          </a:p>
          <a:p>
            <a:r>
              <a:rPr lang="sr-Cyrl-RS" dirty="0" smtClean="0"/>
              <a:t>У наставку ученицима делим видео који сам већ снимила и чије трајање је највише 5 минута.Видео снимам лично, искључиво са својим објашњењима јер су ученици навикли на свог предавача и сматрам да тако боље разумеју него увозни видео са </a:t>
            </a:r>
            <a:r>
              <a:rPr lang="sr-Latn-RS" dirty="0" smtClean="0"/>
              <a:t>you tube-a.</a:t>
            </a:r>
            <a:endParaRPr lang="sr-Cyrl-RS" dirty="0" smtClean="0"/>
          </a:p>
          <a:p>
            <a:endParaRPr lang="en-US" dirty="0"/>
          </a:p>
        </p:txBody>
      </p:sp>
      <p:pic>
        <p:nvPicPr>
          <p:cNvPr id="4" name="Picture 3"/>
          <p:cNvPicPr>
            <a:picLocks noChangeAspect="1"/>
          </p:cNvPicPr>
          <p:nvPr/>
        </p:nvPicPr>
        <p:blipFill>
          <a:blip r:embed="rId2"/>
          <a:stretch>
            <a:fillRect/>
          </a:stretch>
        </p:blipFill>
        <p:spPr>
          <a:xfrm>
            <a:off x="9511115" y="5238750"/>
            <a:ext cx="2680885" cy="1619250"/>
          </a:xfrm>
          <a:prstGeom prst="rect">
            <a:avLst/>
          </a:prstGeom>
        </p:spPr>
      </p:pic>
      <p:pic>
        <p:nvPicPr>
          <p:cNvPr id="5" name="Picture 4"/>
          <p:cNvPicPr>
            <a:picLocks noChangeAspect="1"/>
          </p:cNvPicPr>
          <p:nvPr/>
        </p:nvPicPr>
        <p:blipFill>
          <a:blip r:embed="rId3"/>
          <a:stretch>
            <a:fillRect/>
          </a:stretch>
        </p:blipFill>
        <p:spPr>
          <a:xfrm>
            <a:off x="9916367" y="2634191"/>
            <a:ext cx="2143125" cy="2143125"/>
          </a:xfrm>
          <a:prstGeom prst="rect">
            <a:avLst/>
          </a:prstGeom>
        </p:spPr>
      </p:pic>
    </p:spTree>
    <p:extLst>
      <p:ext uri="{BB962C8B-B14F-4D97-AF65-F5344CB8AC3E}">
        <p14:creationId xmlns:p14="http://schemas.microsoft.com/office/powerpoint/2010/main" val="24406501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Ток наставе</a:t>
            </a:r>
            <a:endParaRPr lang="en-US" dirty="0"/>
          </a:p>
        </p:txBody>
      </p:sp>
      <p:sp>
        <p:nvSpPr>
          <p:cNvPr id="3" name="Content Placeholder 2"/>
          <p:cNvSpPr>
            <a:spLocks noGrp="1"/>
          </p:cNvSpPr>
          <p:nvPr>
            <p:ph idx="1"/>
          </p:nvPr>
        </p:nvSpPr>
        <p:spPr/>
        <p:txBody>
          <a:bodyPr/>
          <a:lstStyle/>
          <a:p>
            <a:r>
              <a:rPr lang="sr-Cyrl-RS" dirty="0" smtClean="0"/>
              <a:t>Видео обухвата објашњења лекције на теорији исписаној у пдф формату коју сам ученицима проследила почетком часа, али такође  им у видеу све то показујем на примеру решавања задатка чији поступак  објашњавам као да смо на реалном школском часу.</a:t>
            </a:r>
          </a:p>
          <a:p>
            <a:r>
              <a:rPr lang="sr-Cyrl-RS" dirty="0" smtClean="0"/>
              <a:t>Након одгледаног видеа ако има питања</a:t>
            </a:r>
            <a:r>
              <a:rPr lang="en-US" dirty="0" smtClean="0"/>
              <a:t>,</a:t>
            </a:r>
            <a:r>
              <a:rPr lang="sr-Cyrl-RS" dirty="0" smtClean="0"/>
              <a:t> ученици их постављају текстуалном или говорном поруком у мој инбокс или на групу и тада ако је потребно дајем додатна објашњења.</a:t>
            </a:r>
          </a:p>
          <a:p>
            <a:r>
              <a:rPr lang="sr-Cyrl-RS" dirty="0" smtClean="0"/>
              <a:t>Након тога ученици преписују у своје свеске све што је потребно из лекције, а затим приступају решавању примера који су задати за рад на часу.</a:t>
            </a:r>
            <a:endParaRPr lang="en-US" dirty="0"/>
          </a:p>
        </p:txBody>
      </p:sp>
      <p:pic>
        <p:nvPicPr>
          <p:cNvPr id="4" name="Picture 3"/>
          <p:cNvPicPr>
            <a:picLocks noChangeAspect="1"/>
          </p:cNvPicPr>
          <p:nvPr/>
        </p:nvPicPr>
        <p:blipFill>
          <a:blip r:embed="rId2"/>
          <a:stretch>
            <a:fillRect/>
          </a:stretch>
        </p:blipFill>
        <p:spPr>
          <a:xfrm>
            <a:off x="10048875" y="3491382"/>
            <a:ext cx="2143125" cy="2143125"/>
          </a:xfrm>
          <a:prstGeom prst="rect">
            <a:avLst/>
          </a:prstGeom>
        </p:spPr>
      </p:pic>
    </p:spTree>
    <p:extLst>
      <p:ext uri="{BB962C8B-B14F-4D97-AF65-F5344CB8AC3E}">
        <p14:creationId xmlns:p14="http://schemas.microsoft.com/office/powerpoint/2010/main" val="281102371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Ток наставе</a:t>
            </a:r>
            <a:endParaRPr lang="en-US" dirty="0"/>
          </a:p>
        </p:txBody>
      </p:sp>
      <p:sp>
        <p:nvSpPr>
          <p:cNvPr id="3" name="Content Placeholder 2"/>
          <p:cNvSpPr>
            <a:spLocks noGrp="1"/>
          </p:cNvSpPr>
          <p:nvPr>
            <p:ph idx="1"/>
          </p:nvPr>
        </p:nvSpPr>
        <p:spPr/>
        <p:txBody>
          <a:bodyPr/>
          <a:lstStyle/>
          <a:p>
            <a:r>
              <a:rPr lang="sr-Cyrl-RS" dirty="0" smtClean="0"/>
              <a:t>Након одрађених задатака, ученици шаљу професору на преглед тако што сликају из својих свесака поступак решавања</a:t>
            </a:r>
            <a:r>
              <a:rPr lang="en-US" dirty="0" smtClean="0"/>
              <a:t> </a:t>
            </a:r>
            <a:r>
              <a:rPr lang="sr-Cyrl-RS" dirty="0" smtClean="0"/>
              <a:t>задатака.Или уместо сликане верзије задатак шаљу у </a:t>
            </a:r>
            <a:r>
              <a:rPr lang="sr-Latn-RS" dirty="0" smtClean="0"/>
              <a:t>Word-u</a:t>
            </a:r>
            <a:r>
              <a:rPr lang="sr-Latn-RS" dirty="0" smtClean="0"/>
              <a:t>.</a:t>
            </a:r>
            <a:endParaRPr lang="sr-Cyrl-RS" dirty="0" smtClean="0"/>
          </a:p>
          <a:p>
            <a:r>
              <a:rPr lang="sr-Cyrl-RS" dirty="0" smtClean="0"/>
              <a:t>Задатке решавају у одређеном временском року, све зависно од тежине и обима градива.</a:t>
            </a:r>
          </a:p>
          <a:p>
            <a:r>
              <a:rPr lang="sr-Cyrl-RS" dirty="0" smtClean="0"/>
              <a:t>Сваки задатак редом како ученици шаљу у инбокс, прегледам појединачно и наравно, ако има корекција тада укажем на грешку и дајем објашњење како треба да се ради.Пред крај часа поставим решења задатака и оставим ученицима за домаћи да сами прегедају где су грешили, али тиме уоче и своје нејасноће па се јаве са питањима за појашњење.</a:t>
            </a:r>
          </a:p>
          <a:p>
            <a:pPr marL="0" indent="0">
              <a:buNone/>
            </a:pPr>
            <a:endParaRPr lang="en-US" dirty="0"/>
          </a:p>
        </p:txBody>
      </p:sp>
    </p:spTree>
    <p:extLst>
      <p:ext uri="{BB962C8B-B14F-4D97-AF65-F5344CB8AC3E}">
        <p14:creationId xmlns:p14="http://schemas.microsoft.com/office/powerpoint/2010/main" val="2529002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Крај часа</a:t>
            </a:r>
            <a:endParaRPr lang="en-US" dirty="0"/>
          </a:p>
        </p:txBody>
      </p:sp>
      <p:sp>
        <p:nvSpPr>
          <p:cNvPr id="3" name="Content Placeholder 2"/>
          <p:cNvSpPr>
            <a:spLocks noGrp="1"/>
          </p:cNvSpPr>
          <p:nvPr>
            <p:ph idx="1"/>
          </p:nvPr>
        </p:nvSpPr>
        <p:spPr/>
        <p:txBody>
          <a:bodyPr>
            <a:normAutofit lnSpcReduction="10000"/>
          </a:bodyPr>
          <a:lstStyle/>
          <a:p>
            <a:r>
              <a:rPr lang="sr-Cyrl-RS" dirty="0" smtClean="0"/>
              <a:t>Након што поставим решења задатака, поздрављам се са  ученицима до следећег часа.При чему такође сагледам колико се који ученик у току часа ангажовао у смислу: рада задатака тј.слања решења задатка професору, затим питања везаних за градиво и задатак у току часа и целокупне активности.</a:t>
            </a:r>
          </a:p>
          <a:p>
            <a:r>
              <a:rPr lang="sr-Cyrl-RS" dirty="0" smtClean="0"/>
              <a:t>Свака активност, али и неактивност ученика се процењује и утиче на оцену.</a:t>
            </a:r>
          </a:p>
          <a:p>
            <a:r>
              <a:rPr lang="sr-Cyrl-RS" dirty="0" smtClean="0"/>
              <a:t>Сваки ученик који се није током једне седмице оглашавао у групи (при чему разредни није обавестио да ће ученик изостати из неког разлога), нити послао одрађен задатак из домаћег или са часа, нити имао питања из градива има забележену негативну активност-неактивност која ће утицати на оцену.</a:t>
            </a:r>
            <a:endParaRPr lang="en-US" dirty="0"/>
          </a:p>
        </p:txBody>
      </p:sp>
      <p:pic>
        <p:nvPicPr>
          <p:cNvPr id="4" name="Picture 3"/>
          <p:cNvPicPr>
            <a:picLocks noChangeAspect="1"/>
          </p:cNvPicPr>
          <p:nvPr/>
        </p:nvPicPr>
        <p:blipFill>
          <a:blip r:embed="rId2"/>
          <a:stretch>
            <a:fillRect/>
          </a:stretch>
        </p:blipFill>
        <p:spPr>
          <a:xfrm>
            <a:off x="9916367" y="5015516"/>
            <a:ext cx="2275633" cy="1842484"/>
          </a:xfrm>
          <a:prstGeom prst="rect">
            <a:avLst/>
          </a:prstGeom>
        </p:spPr>
      </p:pic>
    </p:spTree>
    <p:extLst>
      <p:ext uri="{BB962C8B-B14F-4D97-AF65-F5344CB8AC3E}">
        <p14:creationId xmlns:p14="http://schemas.microsoft.com/office/powerpoint/2010/main" val="322404334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Анализа домаћег задатка</a:t>
            </a:r>
            <a:endParaRPr lang="en-US" dirty="0"/>
          </a:p>
        </p:txBody>
      </p:sp>
      <p:sp>
        <p:nvSpPr>
          <p:cNvPr id="3" name="Content Placeholder 2"/>
          <p:cNvSpPr>
            <a:spLocks noGrp="1"/>
          </p:cNvSpPr>
          <p:nvPr>
            <p:ph idx="1"/>
          </p:nvPr>
        </p:nvSpPr>
        <p:spPr/>
        <p:txBody>
          <a:bodyPr/>
          <a:lstStyle/>
          <a:p>
            <a:r>
              <a:rPr lang="sr-Cyrl-RS" dirty="0" smtClean="0"/>
              <a:t>Уколико имају домаћи задатак, следећег часа вршимо његову анализу.</a:t>
            </a:r>
          </a:p>
          <a:p>
            <a:r>
              <a:rPr lang="sr-Cyrl-RS" dirty="0" smtClean="0"/>
              <a:t>Анализа тече тако што поставим решења са поступком, а затим се ученици укључују у дискусију анализирајући према тим решењима своје домаће задатке и уочавајући евентуалне грешке и нејасноће.</a:t>
            </a:r>
          </a:p>
          <a:p>
            <a:r>
              <a:rPr lang="sr-Cyrl-RS" dirty="0" smtClean="0"/>
              <a:t>За анализу домаћег зависно од његове обимности имамо највише 15 минута, а затим крећемо даље са наставом.</a:t>
            </a:r>
            <a:endParaRPr lang="en-US" dirty="0"/>
          </a:p>
        </p:txBody>
      </p:sp>
      <p:pic>
        <p:nvPicPr>
          <p:cNvPr id="4" name="Picture 3"/>
          <p:cNvPicPr>
            <a:picLocks noChangeAspect="1"/>
          </p:cNvPicPr>
          <p:nvPr/>
        </p:nvPicPr>
        <p:blipFill>
          <a:blip r:embed="rId2"/>
          <a:stretch>
            <a:fillRect/>
          </a:stretch>
        </p:blipFill>
        <p:spPr>
          <a:xfrm>
            <a:off x="9916367" y="2528623"/>
            <a:ext cx="2145978" cy="2145978"/>
          </a:xfrm>
          <a:prstGeom prst="rect">
            <a:avLst/>
          </a:prstGeom>
        </p:spPr>
      </p:pic>
    </p:spTree>
    <p:extLst>
      <p:ext uri="{BB962C8B-B14F-4D97-AF65-F5344CB8AC3E}">
        <p14:creationId xmlns:p14="http://schemas.microsoft.com/office/powerpoint/2010/main" val="13653792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Процена часа од стране ученика</a:t>
            </a:r>
            <a:endParaRPr lang="en-US" dirty="0"/>
          </a:p>
        </p:txBody>
      </p:sp>
      <p:sp>
        <p:nvSpPr>
          <p:cNvPr id="3" name="Content Placeholder 2"/>
          <p:cNvSpPr>
            <a:spLocks noGrp="1"/>
          </p:cNvSpPr>
          <p:nvPr>
            <p:ph idx="1"/>
          </p:nvPr>
        </p:nvSpPr>
        <p:spPr/>
        <p:txBody>
          <a:bodyPr>
            <a:normAutofit fontScale="92500" lnSpcReduction="10000"/>
          </a:bodyPr>
          <a:lstStyle/>
          <a:p>
            <a:r>
              <a:rPr lang="sr-Cyrl-RS" dirty="0" smtClean="0"/>
              <a:t>На сваких 15 дана ученицима дајем  анкету, 10 минута пред крај часа где имају задатак да процене свој и професоров рад за време тог часа, али и генерално области која се обрађује у том периоду.</a:t>
            </a:r>
          </a:p>
          <a:p>
            <a:r>
              <a:rPr lang="sr-Cyrl-RS" dirty="0" smtClean="0"/>
              <a:t>Анкета се састоји из три питања : </a:t>
            </a:r>
          </a:p>
          <a:p>
            <a:r>
              <a:rPr lang="sr-Cyrl-RS" dirty="0" smtClean="0"/>
              <a:t>1.Градиво ми се допало у мери: (оцена од 1-5), 2.Професор је објаснио градиво и био занимљив у мери: (оцена од1-5), 3.Ја сам био заинтересован за рад на часу (оцена од 1-5), с тога бих кориговао__________(наводи шта).</a:t>
            </a:r>
          </a:p>
          <a:p>
            <a:r>
              <a:rPr lang="sr-Cyrl-RS" dirty="0"/>
              <a:t>До сада су ученици задовољни објашњењима путем видеа  где јасно могу да чују свог предавача као на реалном часу, а уједно и поступно испрате решавања задатака у објашњењу. При чему им остаје довољно времена за извршавање свих активности задатих у току онлајн часа.</a:t>
            </a:r>
          </a:p>
          <a:p>
            <a:endParaRPr lang="sr-Cyrl-RS" dirty="0" smtClean="0"/>
          </a:p>
          <a:p>
            <a:endParaRPr lang="en-US" dirty="0"/>
          </a:p>
        </p:txBody>
      </p:sp>
      <p:pic>
        <p:nvPicPr>
          <p:cNvPr id="5" name="Picture 4"/>
          <p:cNvPicPr>
            <a:picLocks noChangeAspect="1"/>
          </p:cNvPicPr>
          <p:nvPr/>
        </p:nvPicPr>
        <p:blipFill>
          <a:blip r:embed="rId2"/>
          <a:stretch>
            <a:fillRect/>
          </a:stretch>
        </p:blipFill>
        <p:spPr>
          <a:xfrm>
            <a:off x="9706780" y="3404449"/>
            <a:ext cx="2485220" cy="2043313"/>
          </a:xfrm>
          <a:prstGeom prst="rect">
            <a:avLst/>
          </a:prstGeom>
        </p:spPr>
      </p:pic>
    </p:spTree>
    <p:extLst>
      <p:ext uri="{BB962C8B-B14F-4D97-AF65-F5344CB8AC3E}">
        <p14:creationId xmlns:p14="http://schemas.microsoft.com/office/powerpoint/2010/main" val="100663206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Самоевалуација рада професора</a:t>
            </a:r>
            <a:endParaRPr lang="en-US" dirty="0"/>
          </a:p>
        </p:txBody>
      </p:sp>
      <p:sp>
        <p:nvSpPr>
          <p:cNvPr id="3" name="Content Placeholder 2"/>
          <p:cNvSpPr>
            <a:spLocks noGrp="1"/>
          </p:cNvSpPr>
          <p:nvPr>
            <p:ph idx="1"/>
          </p:nvPr>
        </p:nvSpPr>
        <p:spPr>
          <a:xfrm>
            <a:off x="1154954" y="2603499"/>
            <a:ext cx="8825659" cy="3745785"/>
          </a:xfrm>
        </p:spPr>
        <p:txBody>
          <a:bodyPr>
            <a:normAutofit fontScale="92500" lnSpcReduction="10000"/>
          </a:bodyPr>
          <a:lstStyle/>
          <a:p>
            <a:r>
              <a:rPr lang="sr-Cyrl-RS" dirty="0" smtClean="0"/>
              <a:t>Након прегледаних резултата анкете, закључујем колико сам успешна у раду са ученицима према њиховој процени.</a:t>
            </a:r>
          </a:p>
          <a:p>
            <a:r>
              <a:rPr lang="sr-Cyrl-RS" dirty="0" smtClean="0"/>
              <a:t>Као негативну  страну онлајн учења ученици наводе: Замор због рада на рачунару у смислу праћења наставе путем екрана, слање домаћег и осталих задатака, рад са мејловима и групама итд, слабу интернет конекцију итд.</a:t>
            </a:r>
          </a:p>
          <a:p>
            <a:r>
              <a:rPr lang="sr-Cyrl-RS" dirty="0" smtClean="0"/>
              <a:t>Да би се смањио тај замор, инсистирам на томе да ученици након преписане поставке и одгледаног видеа раде задатке у свескама као на реалном часу и на тај начин се одвоје од рачунара бар на кратко.</a:t>
            </a:r>
          </a:p>
          <a:p>
            <a:r>
              <a:rPr lang="sr-Cyrl-RS" dirty="0" smtClean="0">
                <a:solidFill>
                  <a:srgbClr val="FF0000"/>
                </a:solidFill>
              </a:rPr>
              <a:t>Онлајн учење се много разликује од реалног и сматрам да ученици у том случају морају много више самостално да раде, ма колико да им је занимљива и корисна употреба модерних технологија.Чак морају доста више информатички да се едукују.Са друге стране предавачима је теже у смислу реалног вредновања  напредовања ученика.</a:t>
            </a:r>
          </a:p>
        </p:txBody>
      </p:sp>
      <p:pic>
        <p:nvPicPr>
          <p:cNvPr id="7" name="Picture 6"/>
          <p:cNvPicPr>
            <a:picLocks noChangeAspect="1"/>
          </p:cNvPicPr>
          <p:nvPr/>
        </p:nvPicPr>
        <p:blipFill>
          <a:blip r:embed="rId2"/>
          <a:stretch>
            <a:fillRect/>
          </a:stretch>
        </p:blipFill>
        <p:spPr>
          <a:xfrm>
            <a:off x="9809073" y="2603500"/>
            <a:ext cx="2382927" cy="1743075"/>
          </a:xfrm>
          <a:prstGeom prst="rect">
            <a:avLst/>
          </a:prstGeom>
        </p:spPr>
      </p:pic>
    </p:spTree>
    <p:extLst>
      <p:ext uri="{BB962C8B-B14F-4D97-AF65-F5344CB8AC3E}">
        <p14:creationId xmlns:p14="http://schemas.microsoft.com/office/powerpoint/2010/main" val="346909609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TotalTime>
  <Words>823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НАСТАВА НА ДАЉИНУ Средња школа Мали Зворник</vt:lpstr>
      <vt:lpstr>Почетак наставе</vt:lpstr>
      <vt:lpstr>Ток наставе</vt:lpstr>
      <vt:lpstr>Ток наставе</vt:lpstr>
      <vt:lpstr>Ток наставе</vt:lpstr>
      <vt:lpstr>Крај часа</vt:lpstr>
      <vt:lpstr>Анализа домаћег задатка</vt:lpstr>
      <vt:lpstr>Процена часа од стране ученика</vt:lpstr>
      <vt:lpstr>Самоевалуација рада професора</vt:lpstr>
      <vt:lpstr>ХВАЛА НА ПАЖЊИ!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НАСТАВА НА ДАЉИНУ Средња школа Мали Зворник</dc:title>
  <dc:creator>Aleksandra Zekic</dc:creator>
  <cp:lastModifiedBy>Aleksandra Zekic</cp:lastModifiedBy>
  <cp:revision>15</cp:revision>
  <dcterms:created xsi:type="dcterms:W3CDTF">2020-04-29T08:49:20Z</dcterms:created>
  <dcterms:modified xsi:type="dcterms:W3CDTF">2020-05-14T08:47:07Z</dcterms:modified>
</cp:coreProperties>
</file>